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sldIdLst>
    <p:sldId id="270" r:id="rId2"/>
    <p:sldId id="272" r:id="rId3"/>
    <p:sldId id="273" r:id="rId4"/>
    <p:sldId id="274" r:id="rId5"/>
    <p:sldId id="275" r:id="rId6"/>
    <p:sldId id="276" r:id="rId7"/>
    <p:sldId id="277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Feb 28, 2020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245846" cy="3416301"/>
          </a:xfrm>
        </p:spPr>
        <p:txBody>
          <a:bodyPr>
            <a:normAutofit fontScale="62500" lnSpcReduction="20000"/>
          </a:bodyPr>
          <a:lstStyle/>
          <a:p>
            <a:r>
              <a:rPr lang="en-US" sz="6000" b="1" dirty="0"/>
              <a:t>Do Now –</a:t>
            </a:r>
          </a:p>
          <a:p>
            <a:pPr lvl="1"/>
            <a:r>
              <a:rPr lang="en-US" sz="5000" b="1" dirty="0"/>
              <a:t>State the three acid rules.</a:t>
            </a:r>
          </a:p>
          <a:p>
            <a:pPr lvl="1"/>
            <a:endParaRPr lang="en-US" sz="2500" b="1" dirty="0"/>
          </a:p>
          <a:p>
            <a:r>
              <a:rPr lang="en-US" sz="4500" b="1" dirty="0"/>
              <a:t>Objective –</a:t>
            </a:r>
          </a:p>
          <a:p>
            <a:pPr lvl="1"/>
            <a:r>
              <a:rPr lang="en-US" sz="4500" b="1" dirty="0"/>
              <a:t>Review</a:t>
            </a:r>
            <a:endParaRPr lang="en-US" sz="4000" b="1" dirty="0"/>
          </a:p>
          <a:p>
            <a:r>
              <a:rPr lang="en-US" sz="4500" b="1" dirty="0"/>
              <a:t>Assignment: Cat chemistry</a:t>
            </a:r>
          </a:p>
          <a:p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500" b="1" dirty="0"/>
              <a:t>Agenda</a:t>
            </a:r>
          </a:p>
          <a:p>
            <a:pPr lvl="1"/>
            <a:r>
              <a:rPr lang="en-US" sz="3800" b="1" dirty="0" err="1"/>
              <a:t>Hwk</a:t>
            </a:r>
            <a:r>
              <a:rPr lang="en-US" sz="3800" b="1" dirty="0"/>
              <a:t> review</a:t>
            </a:r>
          </a:p>
          <a:p>
            <a:pPr lvl="1"/>
            <a:r>
              <a:rPr lang="en-US" sz="3800" b="1" dirty="0"/>
              <a:t>Mixed practice </a:t>
            </a:r>
          </a:p>
          <a:p>
            <a:pPr lvl="1"/>
            <a:r>
              <a:rPr lang="en-US" sz="3800" b="1" dirty="0"/>
              <a:t>Nomenclature quiz </a:t>
            </a:r>
            <a:endParaRPr lang="en-US" sz="11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64010-192E-4C7E-9300-14D47BB54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E0102-2230-4FF5-AD30-A72B574B1AB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arsenic tribromide   </a:t>
            </a:r>
            <a:r>
              <a:rPr lang="en-US" b="1" dirty="0"/>
              <a:t>AsBr</a:t>
            </a:r>
            <a:r>
              <a:rPr lang="en-US" b="1" baseline="-25000" dirty="0"/>
              <a:t>3</a:t>
            </a:r>
            <a:endParaRPr lang="en-US" dirty="0"/>
          </a:p>
          <a:p>
            <a:r>
              <a:rPr lang="en-US" dirty="0"/>
              <a:t>2) </a:t>
            </a:r>
            <a:r>
              <a:rPr lang="en-US" dirty="0" err="1"/>
              <a:t>hexaboron</a:t>
            </a:r>
            <a:r>
              <a:rPr lang="en-US" dirty="0"/>
              <a:t> </a:t>
            </a:r>
            <a:r>
              <a:rPr lang="en-US" dirty="0" err="1"/>
              <a:t>monosilicide</a:t>
            </a:r>
            <a:r>
              <a:rPr lang="en-US" dirty="0"/>
              <a:t>    </a:t>
            </a:r>
            <a:r>
              <a:rPr lang="en-US" b="1" dirty="0"/>
              <a:t>B</a:t>
            </a:r>
            <a:r>
              <a:rPr lang="en-US" b="1" baseline="-25000" dirty="0"/>
              <a:t>6</a:t>
            </a:r>
            <a:r>
              <a:rPr lang="en-US" b="1" dirty="0"/>
              <a:t>Si</a:t>
            </a:r>
            <a:endParaRPr lang="en-US" dirty="0"/>
          </a:p>
          <a:p>
            <a:r>
              <a:rPr lang="en-US" dirty="0"/>
              <a:t>3) chlorine dioxide     </a:t>
            </a:r>
            <a:r>
              <a:rPr lang="en-US" b="1" dirty="0"/>
              <a:t>ClO</a:t>
            </a:r>
            <a:r>
              <a:rPr lang="en-US" b="1" baseline="-25000" dirty="0"/>
              <a:t>2</a:t>
            </a:r>
            <a:endParaRPr lang="en-US" dirty="0"/>
          </a:p>
          <a:p>
            <a:r>
              <a:rPr lang="en-US" dirty="0"/>
              <a:t>4) silicon tetraiodide      </a:t>
            </a:r>
            <a:r>
              <a:rPr lang="en-US" b="1" dirty="0"/>
              <a:t>SiCl</a:t>
            </a:r>
            <a:r>
              <a:rPr lang="en-US" b="1" baseline="-25000" dirty="0"/>
              <a:t>4</a:t>
            </a:r>
            <a:endParaRPr lang="en-US" b="1" dirty="0"/>
          </a:p>
          <a:p>
            <a:r>
              <a:rPr lang="en-US" dirty="0"/>
              <a:t>5) iodine pentafluoride      </a:t>
            </a:r>
            <a:r>
              <a:rPr lang="en-US" b="1" dirty="0"/>
              <a:t>IF</a:t>
            </a:r>
            <a:r>
              <a:rPr lang="en-US" b="1" baseline="-25000" dirty="0"/>
              <a:t>5</a:t>
            </a:r>
            <a:endParaRPr lang="en-US" b="1" dirty="0"/>
          </a:p>
          <a:p>
            <a:r>
              <a:rPr lang="en-US" dirty="0"/>
              <a:t>6) dinitrogen trioxide      </a:t>
            </a:r>
            <a:r>
              <a:rPr lang="en-US" b="1" dirty="0"/>
              <a:t>N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7) ammonia 		</a:t>
            </a:r>
            <a:r>
              <a:rPr lang="en-US" b="1" dirty="0"/>
              <a:t>NH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8) phosphorus triiodide     </a:t>
            </a:r>
            <a:r>
              <a:rPr lang="en-US" b="1" dirty="0"/>
              <a:t>PI</a:t>
            </a:r>
            <a:r>
              <a:rPr lang="en-US" b="1" baseline="-25000" dirty="0"/>
              <a:t>3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1F5A9-28D2-4A83-AA1B-376289F7388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9) P</a:t>
            </a:r>
            <a:r>
              <a:rPr lang="en-US" baseline="-25000" dirty="0"/>
              <a:t>4</a:t>
            </a:r>
            <a:r>
              <a:rPr lang="en-US" dirty="0"/>
              <a:t>S</a:t>
            </a:r>
            <a:r>
              <a:rPr lang="en-US" baseline="-25000" dirty="0"/>
              <a:t>5</a:t>
            </a:r>
            <a:r>
              <a:rPr lang="en-US" dirty="0"/>
              <a:t>    </a:t>
            </a:r>
            <a:r>
              <a:rPr lang="en-US" b="1" dirty="0"/>
              <a:t>tetraphosphorus pentasulfide</a:t>
            </a:r>
            <a:endParaRPr lang="en-US" baseline="-25000" dirty="0"/>
          </a:p>
          <a:p>
            <a:r>
              <a:rPr lang="en-US" dirty="0"/>
              <a:t>10) SiO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="1" dirty="0"/>
              <a:t>  silicon dioxide</a:t>
            </a:r>
          </a:p>
          <a:p>
            <a:r>
              <a:rPr lang="en-US" dirty="0"/>
              <a:t>11) SeF</a:t>
            </a:r>
            <a:r>
              <a:rPr lang="en-US" baseline="-25000" dirty="0"/>
              <a:t>6</a:t>
            </a:r>
            <a:r>
              <a:rPr lang="en-US" dirty="0"/>
              <a:t>     </a:t>
            </a:r>
            <a:r>
              <a:rPr lang="en-US" b="1" dirty="0"/>
              <a:t>selenium hexafluoride</a:t>
            </a:r>
          </a:p>
          <a:p>
            <a:r>
              <a:rPr lang="en-US" dirty="0"/>
              <a:t>12) Si</a:t>
            </a:r>
            <a:r>
              <a:rPr lang="en-US" baseline="-25000" dirty="0"/>
              <a:t>2</a:t>
            </a:r>
            <a:r>
              <a:rPr lang="en-US" dirty="0"/>
              <a:t>Br</a:t>
            </a:r>
            <a:r>
              <a:rPr lang="en-US" baseline="-25000" dirty="0"/>
              <a:t>6     </a:t>
            </a:r>
            <a:r>
              <a:rPr lang="en-US" b="1" dirty="0" err="1"/>
              <a:t>disilicon</a:t>
            </a:r>
            <a:r>
              <a:rPr lang="en-US" b="1" dirty="0"/>
              <a:t> hexabromide</a:t>
            </a:r>
            <a:endParaRPr lang="en-US" dirty="0"/>
          </a:p>
          <a:p>
            <a:r>
              <a:rPr lang="en-US" dirty="0"/>
              <a:t>13) SCl</a:t>
            </a:r>
            <a:r>
              <a:rPr lang="en-US" baseline="-25000" dirty="0"/>
              <a:t>4</a:t>
            </a:r>
            <a:r>
              <a:rPr lang="en-US" dirty="0"/>
              <a:t> </a:t>
            </a:r>
            <a:r>
              <a:rPr lang="en-US" b="1" dirty="0"/>
              <a:t>     sulfur tetrachloride</a:t>
            </a:r>
          </a:p>
          <a:p>
            <a:r>
              <a:rPr lang="en-US" dirty="0"/>
              <a:t>14) CH</a:t>
            </a:r>
            <a:r>
              <a:rPr lang="en-US" baseline="-25000" dirty="0"/>
              <a:t>4      </a:t>
            </a:r>
            <a:r>
              <a:rPr lang="en-US" b="1" dirty="0"/>
              <a:t>methane</a:t>
            </a:r>
            <a:endParaRPr lang="en-US" dirty="0"/>
          </a:p>
          <a:p>
            <a:r>
              <a:rPr lang="en-US" dirty="0"/>
              <a:t>15) B</a:t>
            </a:r>
            <a:r>
              <a:rPr lang="en-US" baseline="-25000" dirty="0"/>
              <a:t>2</a:t>
            </a:r>
            <a:r>
              <a:rPr lang="en-US" dirty="0"/>
              <a:t>Si </a:t>
            </a:r>
            <a:r>
              <a:rPr lang="en-US" b="1" dirty="0"/>
              <a:t>    </a:t>
            </a:r>
            <a:r>
              <a:rPr lang="en-US" b="1" dirty="0" err="1"/>
              <a:t>diboron</a:t>
            </a:r>
            <a:r>
              <a:rPr lang="en-US" b="1" dirty="0"/>
              <a:t> </a:t>
            </a:r>
            <a:r>
              <a:rPr lang="en-US" b="1" dirty="0" err="1"/>
              <a:t>monosilicide</a:t>
            </a:r>
            <a:endParaRPr lang="en-US" b="1" dirty="0"/>
          </a:p>
          <a:p>
            <a:r>
              <a:rPr lang="en-US" dirty="0"/>
              <a:t>16) NF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b="1" dirty="0"/>
              <a:t>    nitrogen trifluoride</a:t>
            </a:r>
          </a:p>
        </p:txBody>
      </p:sp>
    </p:spTree>
    <p:extLst>
      <p:ext uri="{BB962C8B-B14F-4D97-AF65-F5344CB8AC3E}">
        <p14:creationId xmlns:p14="http://schemas.microsoft.com/office/powerpoint/2010/main" val="356762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2377F-392F-4526-A29F-2FAF6130E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51D35E-B80E-4100-8EB6-ED3F7275B82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1) nitric acid </a:t>
            </a:r>
            <a:r>
              <a:rPr lang="en-US" b="1" dirty="0"/>
              <a:t>    HNO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2) chloric acid    </a:t>
            </a:r>
            <a:r>
              <a:rPr lang="en-US" b="1" dirty="0"/>
              <a:t>HClO</a:t>
            </a:r>
            <a:r>
              <a:rPr lang="en-US" b="1" baseline="-25000" dirty="0"/>
              <a:t>3</a:t>
            </a:r>
            <a:endParaRPr lang="en-US" dirty="0"/>
          </a:p>
          <a:p>
            <a:r>
              <a:rPr lang="en-US" dirty="0"/>
              <a:t>3) acetic acid </a:t>
            </a:r>
            <a:r>
              <a:rPr lang="en-US" b="1" dirty="0"/>
              <a:t>      HC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4) hydrobromic acid </a:t>
            </a:r>
            <a:r>
              <a:rPr lang="en-US" b="1" dirty="0"/>
              <a:t>    HBr</a:t>
            </a:r>
          </a:p>
          <a:p>
            <a:r>
              <a:rPr lang="en-US" dirty="0"/>
              <a:t>5) sulfurous acid  </a:t>
            </a:r>
            <a:r>
              <a:rPr lang="en-US" b="1" dirty="0"/>
              <a:t>    H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3</a:t>
            </a:r>
            <a:endParaRPr lang="en-US" dirty="0"/>
          </a:p>
          <a:p>
            <a:r>
              <a:rPr lang="en-US" dirty="0"/>
              <a:t>6) </a:t>
            </a:r>
            <a:r>
              <a:rPr lang="en-US" dirty="0" err="1"/>
              <a:t>chlorous</a:t>
            </a:r>
            <a:r>
              <a:rPr lang="en-US" dirty="0"/>
              <a:t> acid     </a:t>
            </a:r>
            <a:r>
              <a:rPr lang="en-US" b="1" dirty="0"/>
              <a:t>HClO</a:t>
            </a:r>
            <a:r>
              <a:rPr lang="en-US" b="1" baseline="-25000" dirty="0"/>
              <a:t>2</a:t>
            </a:r>
            <a:endParaRPr lang="en-US" dirty="0"/>
          </a:p>
          <a:p>
            <a:r>
              <a:rPr lang="en-US" dirty="0"/>
              <a:t>7) hydrochloric acid     </a:t>
            </a:r>
            <a:r>
              <a:rPr lang="en-US" b="1" dirty="0"/>
              <a:t>HCl</a:t>
            </a:r>
            <a:endParaRPr lang="en-US" dirty="0"/>
          </a:p>
          <a:p>
            <a:r>
              <a:rPr lang="en-US" dirty="0"/>
              <a:t>8) phosphoric acid     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PO</a:t>
            </a:r>
            <a:r>
              <a:rPr lang="en-US" b="1" baseline="-25000" dirty="0"/>
              <a:t>4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0A311-73A0-405C-B34A-D94A8F06CE8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9) nitrous acid      </a:t>
            </a:r>
            <a:r>
              <a:rPr lang="en-US" b="1" dirty="0"/>
              <a:t>HNO</a:t>
            </a:r>
            <a:r>
              <a:rPr lang="en-US" b="1" baseline="-25000" dirty="0"/>
              <a:t>2</a:t>
            </a:r>
          </a:p>
          <a:p>
            <a:r>
              <a:rPr lang="en-US" dirty="0"/>
              <a:t>10) hydrofluoric acid    </a:t>
            </a:r>
            <a:r>
              <a:rPr lang="en-US" b="1" dirty="0"/>
              <a:t>HF</a:t>
            </a:r>
            <a:endParaRPr lang="en-US" dirty="0"/>
          </a:p>
          <a:p>
            <a:r>
              <a:rPr lang="en-US" dirty="0"/>
              <a:t>11) perchloric acid    </a:t>
            </a:r>
            <a:r>
              <a:rPr lang="en-US" b="1" dirty="0"/>
              <a:t>HClO</a:t>
            </a:r>
            <a:r>
              <a:rPr lang="en-US" b="1" baseline="-25000" dirty="0"/>
              <a:t>4</a:t>
            </a:r>
            <a:endParaRPr lang="en-US" dirty="0"/>
          </a:p>
          <a:p>
            <a:r>
              <a:rPr lang="en-US" dirty="0"/>
              <a:t>12) hydroiodic acid    </a:t>
            </a:r>
            <a:r>
              <a:rPr lang="en-US" b="1" dirty="0"/>
              <a:t>HI</a:t>
            </a:r>
            <a:endParaRPr lang="en-US" dirty="0"/>
          </a:p>
          <a:p>
            <a:r>
              <a:rPr lang="en-US" dirty="0"/>
              <a:t>13) </a:t>
            </a:r>
            <a:r>
              <a:rPr lang="en-US" dirty="0" err="1"/>
              <a:t>bromous</a:t>
            </a:r>
            <a:r>
              <a:rPr lang="en-US" dirty="0"/>
              <a:t> acid     </a:t>
            </a:r>
            <a:r>
              <a:rPr lang="en-US" b="1" dirty="0"/>
              <a:t>HBrO</a:t>
            </a:r>
            <a:r>
              <a:rPr lang="en-US" b="1" baseline="-25000" dirty="0"/>
              <a:t>2</a:t>
            </a:r>
            <a:endParaRPr lang="en-US" dirty="0"/>
          </a:p>
          <a:p>
            <a:r>
              <a:rPr lang="en-US" dirty="0"/>
              <a:t>14) carbonic acid     </a:t>
            </a:r>
            <a:r>
              <a:rPr lang="en-US" b="1" dirty="0"/>
              <a:t>H</a:t>
            </a:r>
            <a:r>
              <a:rPr lang="en-US" b="1" baseline="-25000" dirty="0"/>
              <a:t>2</a:t>
            </a:r>
            <a:r>
              <a:rPr lang="en-US" b="1" dirty="0"/>
              <a:t>CO</a:t>
            </a:r>
            <a:r>
              <a:rPr lang="en-US" b="1" baseline="-25000" dirty="0"/>
              <a:t>3</a:t>
            </a:r>
            <a:endParaRPr lang="en-US" dirty="0"/>
          </a:p>
          <a:p>
            <a:r>
              <a:rPr lang="en-US" dirty="0"/>
              <a:t>15) sulfuric acid     </a:t>
            </a:r>
            <a:r>
              <a:rPr lang="en-US" b="1" dirty="0"/>
              <a:t>H</a:t>
            </a:r>
            <a:r>
              <a:rPr lang="en-US" b="1" baseline="-25000" dirty="0"/>
              <a:t>2</a:t>
            </a:r>
            <a:r>
              <a:rPr lang="en-US" b="1" dirty="0"/>
              <a:t>SO</a:t>
            </a:r>
            <a:r>
              <a:rPr lang="en-US" b="1" baseline="-25000" dirty="0"/>
              <a:t>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0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2E487-1704-440D-93F8-A645AF3C0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FDA1E-D157-40DE-B9BD-B42CFAAFC3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16) HClO</a:t>
            </a:r>
            <a:r>
              <a:rPr lang="en-US" baseline="-25000" dirty="0"/>
              <a:t>4   </a:t>
            </a:r>
            <a:r>
              <a:rPr lang="en-US" b="1" dirty="0"/>
              <a:t>perchloric acid</a:t>
            </a:r>
            <a:endParaRPr lang="en-US" dirty="0"/>
          </a:p>
          <a:p>
            <a:r>
              <a:rPr lang="en-US" dirty="0"/>
              <a:t>17) H</a:t>
            </a:r>
            <a:r>
              <a:rPr lang="en-US" baseline="-25000" dirty="0"/>
              <a:t>3</a:t>
            </a:r>
            <a:r>
              <a:rPr lang="en-US" dirty="0"/>
              <a:t>PO</a:t>
            </a:r>
            <a:r>
              <a:rPr lang="en-US" baseline="-25000" dirty="0"/>
              <a:t>4</a:t>
            </a:r>
            <a:r>
              <a:rPr lang="en-US" dirty="0"/>
              <a:t>   </a:t>
            </a:r>
            <a:r>
              <a:rPr lang="en-US" b="1" dirty="0"/>
              <a:t>phosphoric acid</a:t>
            </a:r>
            <a:endParaRPr lang="en-US" dirty="0"/>
          </a:p>
          <a:p>
            <a:r>
              <a:rPr lang="en-US" dirty="0"/>
              <a:t>18) HCl    </a:t>
            </a:r>
            <a:r>
              <a:rPr lang="en-US" b="1" dirty="0"/>
              <a:t>hydrochloric acid</a:t>
            </a:r>
          </a:p>
          <a:p>
            <a:r>
              <a:rPr lang="en-US" dirty="0"/>
              <a:t>19)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   </a:t>
            </a:r>
            <a:r>
              <a:rPr lang="en-US" b="1" dirty="0"/>
              <a:t>sulfuric acid</a:t>
            </a:r>
            <a:endParaRPr lang="en-US" baseline="-25000" dirty="0"/>
          </a:p>
          <a:p>
            <a:r>
              <a:rPr lang="en-US" dirty="0"/>
              <a:t>20) HNO</a:t>
            </a:r>
            <a:r>
              <a:rPr lang="en-US" baseline="-25000" dirty="0"/>
              <a:t>2  </a:t>
            </a:r>
            <a:r>
              <a:rPr lang="en-US" b="1" dirty="0"/>
              <a:t>    nitrous acid</a:t>
            </a:r>
            <a:endParaRPr lang="en-US" dirty="0"/>
          </a:p>
          <a:p>
            <a:r>
              <a:rPr lang="en-US" dirty="0"/>
              <a:t>21) HI     </a:t>
            </a:r>
            <a:r>
              <a:rPr lang="en-US" b="1" dirty="0"/>
              <a:t>hydroiodic acid</a:t>
            </a:r>
            <a:endParaRPr lang="en-US" dirty="0"/>
          </a:p>
          <a:p>
            <a:r>
              <a:rPr lang="en-US" dirty="0"/>
              <a:t>22) HC</a:t>
            </a:r>
            <a:r>
              <a:rPr lang="en-US" baseline="-25000" dirty="0"/>
              <a:t>2</a:t>
            </a:r>
            <a:r>
              <a:rPr lang="en-US" dirty="0"/>
              <a:t>H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-25000" dirty="0"/>
              <a:t>2    </a:t>
            </a:r>
            <a:r>
              <a:rPr lang="en-US" b="1" dirty="0"/>
              <a:t>acetic acid</a:t>
            </a:r>
            <a:endParaRPr lang="en-US" dirty="0"/>
          </a:p>
          <a:p>
            <a:r>
              <a:rPr lang="en-US" dirty="0"/>
              <a:t>23) HF    </a:t>
            </a:r>
            <a:r>
              <a:rPr lang="en-US" b="1" dirty="0"/>
              <a:t>hydrofluoric acid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1EBCA1-450C-444B-BDBC-A8C6A783D20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24) HBrO</a:t>
            </a:r>
            <a:r>
              <a:rPr lang="en-US" baseline="-25000" dirty="0"/>
              <a:t>4</a:t>
            </a:r>
            <a:r>
              <a:rPr lang="en-US" dirty="0"/>
              <a:t>     </a:t>
            </a:r>
            <a:r>
              <a:rPr lang="en-US" b="1" dirty="0" err="1"/>
              <a:t>perbromic</a:t>
            </a:r>
            <a:r>
              <a:rPr lang="en-US" b="1" dirty="0"/>
              <a:t> acid</a:t>
            </a:r>
            <a:endParaRPr lang="en-US" baseline="-25000" dirty="0"/>
          </a:p>
          <a:p>
            <a:r>
              <a:rPr lang="en-US" dirty="0"/>
              <a:t>25) HClO</a:t>
            </a:r>
            <a:r>
              <a:rPr lang="en-US" baseline="-25000" dirty="0"/>
              <a:t>3</a:t>
            </a:r>
            <a:r>
              <a:rPr lang="en-US" dirty="0"/>
              <a:t>   </a:t>
            </a:r>
            <a:r>
              <a:rPr lang="en-US" b="1" dirty="0"/>
              <a:t>chloric acid</a:t>
            </a:r>
            <a:endParaRPr lang="en-US" dirty="0"/>
          </a:p>
          <a:p>
            <a:r>
              <a:rPr lang="en-US" dirty="0"/>
              <a:t>26) H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   </a:t>
            </a:r>
            <a:r>
              <a:rPr lang="en-US" b="1" dirty="0"/>
              <a:t>carbonic acid</a:t>
            </a:r>
            <a:endParaRPr lang="en-US" dirty="0"/>
          </a:p>
          <a:p>
            <a:r>
              <a:rPr lang="en-US" dirty="0"/>
              <a:t>27)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  </a:t>
            </a:r>
            <a:r>
              <a:rPr lang="en-US" dirty="0"/>
              <a:t> </a:t>
            </a:r>
            <a:r>
              <a:rPr lang="en-US" b="1" dirty="0"/>
              <a:t>sulfurous acid</a:t>
            </a:r>
            <a:endParaRPr lang="en-US" dirty="0"/>
          </a:p>
          <a:p>
            <a:r>
              <a:rPr lang="en-US" dirty="0"/>
              <a:t>28) HClO</a:t>
            </a:r>
            <a:r>
              <a:rPr lang="en-US" baseline="-25000" dirty="0"/>
              <a:t>2   </a:t>
            </a:r>
            <a:r>
              <a:rPr lang="en-US" b="1" dirty="0" err="1"/>
              <a:t>chlorous</a:t>
            </a:r>
            <a:r>
              <a:rPr lang="en-US" b="1" dirty="0"/>
              <a:t> acid</a:t>
            </a:r>
            <a:endParaRPr lang="en-US" baseline="-25000" dirty="0"/>
          </a:p>
          <a:p>
            <a:r>
              <a:rPr lang="en-US" dirty="0"/>
              <a:t>29) HNO</a:t>
            </a:r>
            <a:r>
              <a:rPr lang="en-US" baseline="-25000" dirty="0"/>
              <a:t>3</a:t>
            </a:r>
            <a:r>
              <a:rPr lang="en-US" dirty="0"/>
              <a:t>   </a:t>
            </a:r>
            <a:r>
              <a:rPr lang="en-US" b="1" dirty="0"/>
              <a:t>nitric acid</a:t>
            </a:r>
            <a:endParaRPr lang="en-US" baseline="-25000" dirty="0"/>
          </a:p>
          <a:p>
            <a:r>
              <a:rPr lang="en-US" dirty="0"/>
              <a:t>30) HBr    </a:t>
            </a:r>
            <a:r>
              <a:rPr lang="en-US" b="1" dirty="0"/>
              <a:t>hydrobromic acid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071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F733D-4FB4-4142-9492-5E234095E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7430B-9CC7-4FD3-91B0-13E8AFC3C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3" y="2298700"/>
            <a:ext cx="4828032" cy="43671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1) nitric acid   </a:t>
            </a:r>
            <a:r>
              <a:rPr lang="en-US" b="1" dirty="0"/>
              <a:t>HNO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2) hydrocyanic acid   </a:t>
            </a:r>
            <a:r>
              <a:rPr lang="en-US" b="1" dirty="0"/>
              <a:t>HCN</a:t>
            </a:r>
          </a:p>
          <a:p>
            <a:r>
              <a:rPr lang="en-US" dirty="0"/>
              <a:t>3) cadmium iodide  </a:t>
            </a:r>
            <a:r>
              <a:rPr lang="en-US" b="1" dirty="0"/>
              <a:t>CdI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4) cobalt (III) oxide   </a:t>
            </a:r>
            <a:r>
              <a:rPr lang="en-US" b="1" dirty="0"/>
              <a:t>Co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</a:p>
          <a:p>
            <a:r>
              <a:rPr lang="en-US" dirty="0"/>
              <a:t>5) nickel (II) sulfide    </a:t>
            </a:r>
            <a:r>
              <a:rPr lang="en-US" b="1" dirty="0" err="1"/>
              <a:t>NiS</a:t>
            </a:r>
            <a:endParaRPr lang="en-US" b="1" dirty="0"/>
          </a:p>
          <a:p>
            <a:r>
              <a:rPr lang="en-US" dirty="0"/>
              <a:t>6) </a:t>
            </a:r>
            <a:r>
              <a:rPr lang="en-US" dirty="0" err="1"/>
              <a:t>chlorous</a:t>
            </a:r>
            <a:r>
              <a:rPr lang="en-US" dirty="0"/>
              <a:t> acid    </a:t>
            </a:r>
            <a:r>
              <a:rPr lang="en-US" b="1" dirty="0"/>
              <a:t>HClO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7) hydrosulfuric acid   </a:t>
            </a:r>
            <a:r>
              <a:rPr lang="en-US" b="1" dirty="0"/>
              <a:t>H</a:t>
            </a:r>
            <a:r>
              <a:rPr lang="en-US" b="1" baseline="-25000" dirty="0"/>
              <a:t>2</a:t>
            </a:r>
            <a:r>
              <a:rPr lang="en-US" b="1" dirty="0"/>
              <a:t>S</a:t>
            </a:r>
          </a:p>
          <a:p>
            <a:r>
              <a:rPr lang="en-US" dirty="0"/>
              <a:t>8) sodium bromide   </a:t>
            </a:r>
            <a:r>
              <a:rPr lang="en-US" b="1" dirty="0" err="1"/>
              <a:t>NaBr</a:t>
            </a:r>
            <a:endParaRPr lang="en-US" b="1" dirty="0"/>
          </a:p>
          <a:p>
            <a:r>
              <a:rPr lang="en-US" dirty="0"/>
              <a:t>9) </a:t>
            </a:r>
            <a:r>
              <a:rPr lang="en-US" dirty="0" err="1"/>
              <a:t>hypobromous</a:t>
            </a:r>
            <a:r>
              <a:rPr lang="en-US" dirty="0"/>
              <a:t> acid </a:t>
            </a:r>
            <a:r>
              <a:rPr lang="en-US" b="1" dirty="0"/>
              <a:t>  </a:t>
            </a:r>
            <a:r>
              <a:rPr lang="en-US" b="1" dirty="0" err="1"/>
              <a:t>HBrO</a:t>
            </a:r>
            <a:endParaRPr lang="en-US" b="1" dirty="0"/>
          </a:p>
          <a:p>
            <a:r>
              <a:rPr lang="en-US" dirty="0"/>
              <a:t>10) nickel (II) hydroxide   </a:t>
            </a:r>
            <a:r>
              <a:rPr lang="en-US" b="1" dirty="0"/>
              <a:t>Ni(OH)</a:t>
            </a:r>
            <a:r>
              <a:rPr lang="en-US" b="1" baseline="-25000" dirty="0"/>
              <a:t>2</a:t>
            </a:r>
          </a:p>
          <a:p>
            <a:r>
              <a:rPr lang="en-US" dirty="0"/>
              <a:t>11) aluminum sulfate   </a:t>
            </a:r>
            <a:r>
              <a:rPr lang="en-US" b="1" dirty="0"/>
              <a:t>Al</a:t>
            </a:r>
            <a:r>
              <a:rPr lang="en-US" b="1" baseline="-25000" dirty="0"/>
              <a:t>2</a:t>
            </a:r>
            <a:r>
              <a:rPr lang="en-US" b="1" dirty="0"/>
              <a:t>(SO</a:t>
            </a:r>
            <a:r>
              <a:rPr lang="en-US" b="1" baseline="-25000" dirty="0"/>
              <a:t>4</a:t>
            </a:r>
            <a:r>
              <a:rPr lang="en-US" b="1" dirty="0"/>
              <a:t>)</a:t>
            </a:r>
            <a:r>
              <a:rPr lang="en-US" b="1" baseline="-25000" dirty="0"/>
              <a:t>3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B36D1-2A37-4C3D-8688-57F74B528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9017" y="2298700"/>
            <a:ext cx="4828032" cy="43671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12) nitrogen monoxide  </a:t>
            </a:r>
            <a:r>
              <a:rPr lang="en-US" b="1" dirty="0"/>
              <a:t>NO</a:t>
            </a:r>
          </a:p>
          <a:p>
            <a:r>
              <a:rPr lang="en-US" dirty="0"/>
              <a:t>13) dinitrogen trioxide  </a:t>
            </a:r>
            <a:r>
              <a:rPr lang="en-US" b="1" dirty="0"/>
              <a:t>N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14) acetic acid   </a:t>
            </a:r>
            <a:r>
              <a:rPr lang="en-US" b="1" dirty="0"/>
              <a:t>HC</a:t>
            </a:r>
            <a:r>
              <a:rPr lang="en-US" b="1" baseline="-25000" dirty="0"/>
              <a:t>2</a:t>
            </a:r>
            <a:r>
              <a:rPr lang="en-US" b="1" dirty="0"/>
              <a:t>H</a:t>
            </a:r>
            <a:r>
              <a:rPr lang="en-US" b="1" baseline="-25000" dirty="0"/>
              <a:t>3</a:t>
            </a:r>
            <a:r>
              <a:rPr lang="en-US" b="1" dirty="0"/>
              <a:t>O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15) copper (I) oxide   </a:t>
            </a:r>
            <a:r>
              <a:rPr lang="en-US" b="1" dirty="0"/>
              <a:t>Cu</a:t>
            </a:r>
            <a:r>
              <a:rPr lang="en-US" b="1" baseline="-25000" dirty="0"/>
              <a:t>2</a:t>
            </a:r>
            <a:r>
              <a:rPr lang="en-US" b="1" dirty="0"/>
              <a:t>O</a:t>
            </a:r>
            <a:endParaRPr lang="en-US" b="1" baseline="-25000" dirty="0"/>
          </a:p>
          <a:p>
            <a:r>
              <a:rPr lang="en-US" dirty="0"/>
              <a:t>16) sulfur trioxide   </a:t>
            </a:r>
            <a:r>
              <a:rPr lang="en-US" b="1" dirty="0"/>
              <a:t>SO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17) carbonic acid    </a:t>
            </a:r>
            <a:r>
              <a:rPr lang="en-US" b="1" dirty="0"/>
              <a:t>H</a:t>
            </a:r>
            <a:r>
              <a:rPr lang="en-US" b="1" baseline="-25000" dirty="0"/>
              <a:t>2</a:t>
            </a:r>
            <a:r>
              <a:rPr lang="en-US" b="1" dirty="0"/>
              <a:t>CO</a:t>
            </a:r>
            <a:r>
              <a:rPr lang="en-US" b="1" baseline="-25000" dirty="0"/>
              <a:t>3</a:t>
            </a:r>
            <a:endParaRPr lang="en-US" b="1" dirty="0"/>
          </a:p>
          <a:p>
            <a:r>
              <a:rPr lang="en-US" dirty="0"/>
              <a:t>18) nitrous acid    </a:t>
            </a:r>
            <a:r>
              <a:rPr lang="en-US" b="1" dirty="0"/>
              <a:t>HNO</a:t>
            </a:r>
            <a:r>
              <a:rPr lang="en-US" b="1" baseline="-25000" dirty="0"/>
              <a:t>2</a:t>
            </a:r>
            <a:endParaRPr lang="en-US" b="1" dirty="0"/>
          </a:p>
          <a:p>
            <a:r>
              <a:rPr lang="en-US" dirty="0"/>
              <a:t>19) hydrochloric acid   </a:t>
            </a:r>
            <a:r>
              <a:rPr lang="en-US" b="1" dirty="0"/>
              <a:t>HCl</a:t>
            </a:r>
          </a:p>
          <a:p>
            <a:r>
              <a:rPr lang="en-US" dirty="0"/>
              <a:t>20) zinc sulfide    </a:t>
            </a:r>
            <a:r>
              <a:rPr lang="en-US" b="1" dirty="0"/>
              <a:t>ZnS</a:t>
            </a:r>
            <a:endParaRPr lang="en-US" dirty="0"/>
          </a:p>
          <a:p>
            <a:r>
              <a:rPr lang="en-US" dirty="0"/>
              <a:t>21) periodic acid   </a:t>
            </a:r>
            <a:r>
              <a:rPr lang="en-US" b="1" dirty="0"/>
              <a:t>HIO</a:t>
            </a:r>
            <a:r>
              <a:rPr lang="en-US" b="1" baseline="-25000" dirty="0"/>
              <a:t>4</a:t>
            </a:r>
          </a:p>
          <a:p>
            <a:r>
              <a:rPr lang="en-US" dirty="0"/>
              <a:t>22) sodium bicarbonate  </a:t>
            </a:r>
            <a:r>
              <a:rPr lang="en-US" b="1" dirty="0"/>
              <a:t>NaHCO</a:t>
            </a:r>
            <a:r>
              <a:rPr lang="en-US" b="1" baseline="-25000" dirty="0"/>
              <a:t>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14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F733D-4FB4-4142-9492-5E234095E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7430B-9CC7-4FD3-91B0-13E8AFC3C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4953" y="2298700"/>
            <a:ext cx="4828032" cy="43671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23)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3</a:t>
            </a:r>
            <a:r>
              <a:rPr lang="en-US" dirty="0"/>
              <a:t>   </a:t>
            </a:r>
            <a:r>
              <a:rPr lang="en-US" b="1" dirty="0"/>
              <a:t>sulfurous acid</a:t>
            </a:r>
          </a:p>
          <a:p>
            <a:r>
              <a:rPr lang="en-US" dirty="0"/>
              <a:t>24) Cr</a:t>
            </a:r>
            <a:r>
              <a:rPr lang="en-US" baseline="-25000" dirty="0"/>
              <a:t>3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    </a:t>
            </a:r>
            <a:r>
              <a:rPr lang="en-US" b="1" dirty="0"/>
              <a:t>chromium (II) nitride</a:t>
            </a:r>
          </a:p>
          <a:p>
            <a:r>
              <a:rPr lang="en-US" dirty="0"/>
              <a:t>25) P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5</a:t>
            </a:r>
            <a:r>
              <a:rPr lang="en-US" dirty="0"/>
              <a:t>    </a:t>
            </a:r>
            <a:r>
              <a:rPr lang="en-US" b="1" dirty="0" err="1"/>
              <a:t>diphosphorus</a:t>
            </a:r>
            <a:r>
              <a:rPr lang="en-US" b="1" dirty="0"/>
              <a:t> </a:t>
            </a:r>
            <a:r>
              <a:rPr lang="en-US" b="1" dirty="0" err="1"/>
              <a:t>pentaoxide</a:t>
            </a:r>
            <a:endParaRPr lang="en-US" b="1" dirty="0"/>
          </a:p>
          <a:p>
            <a:r>
              <a:rPr lang="en-US" dirty="0"/>
              <a:t>26)  Li</a:t>
            </a:r>
            <a:r>
              <a:rPr lang="en-US" baseline="-25000" dirty="0"/>
              <a:t>2</a:t>
            </a:r>
            <a:r>
              <a:rPr lang="en-US" dirty="0"/>
              <a:t>O  </a:t>
            </a:r>
            <a:r>
              <a:rPr lang="en-US" b="1" dirty="0"/>
              <a:t>lithium oxide</a:t>
            </a:r>
            <a:endParaRPr lang="en-US" b="1" baseline="-25000" dirty="0"/>
          </a:p>
          <a:p>
            <a:r>
              <a:rPr lang="en-US" dirty="0"/>
              <a:t>27)  H</a:t>
            </a:r>
            <a:r>
              <a:rPr lang="en-US" baseline="-25000" dirty="0"/>
              <a:t>2</a:t>
            </a:r>
            <a:r>
              <a:rPr lang="en-US" dirty="0"/>
              <a:t>SO</a:t>
            </a:r>
            <a:r>
              <a:rPr lang="en-US" baseline="-25000" dirty="0"/>
              <a:t>4</a:t>
            </a:r>
            <a:r>
              <a:rPr lang="en-US" dirty="0"/>
              <a:t>    </a:t>
            </a:r>
            <a:r>
              <a:rPr lang="en-US" b="1" dirty="0"/>
              <a:t>sulfuric acid</a:t>
            </a:r>
          </a:p>
          <a:p>
            <a:r>
              <a:rPr lang="en-US" dirty="0"/>
              <a:t>28)  PO</a:t>
            </a:r>
            <a:r>
              <a:rPr lang="en-US" baseline="-25000" dirty="0"/>
              <a:t>3</a:t>
            </a:r>
            <a:r>
              <a:rPr lang="en-US" dirty="0"/>
              <a:t>   </a:t>
            </a:r>
            <a:r>
              <a:rPr lang="en-US" b="1" dirty="0"/>
              <a:t>phosphorus trioxide</a:t>
            </a:r>
          </a:p>
          <a:p>
            <a:r>
              <a:rPr lang="en-US" dirty="0"/>
              <a:t>29) </a:t>
            </a:r>
            <a:r>
              <a:rPr lang="en-US" dirty="0" err="1"/>
              <a:t>LiClO</a:t>
            </a:r>
            <a:r>
              <a:rPr lang="en-US" dirty="0"/>
              <a:t>   </a:t>
            </a:r>
            <a:r>
              <a:rPr lang="en-US" b="1" dirty="0"/>
              <a:t>lithium hypochlorite</a:t>
            </a:r>
          </a:p>
          <a:p>
            <a:r>
              <a:rPr lang="en-US" dirty="0"/>
              <a:t>30) HF     </a:t>
            </a:r>
            <a:r>
              <a:rPr lang="en-US" b="1" dirty="0"/>
              <a:t>hydrofluoric acid</a:t>
            </a:r>
          </a:p>
          <a:p>
            <a:r>
              <a:rPr lang="en-US" dirty="0"/>
              <a:t>31) 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  </a:t>
            </a:r>
            <a:r>
              <a:rPr lang="en-US" b="1" dirty="0"/>
              <a:t>iron (III) oxide</a:t>
            </a:r>
          </a:p>
          <a:p>
            <a:r>
              <a:rPr lang="en-US" dirty="0"/>
              <a:t>32)  HClO</a:t>
            </a:r>
            <a:r>
              <a:rPr lang="en-US" baseline="-25000" dirty="0"/>
              <a:t>2</a:t>
            </a:r>
            <a:r>
              <a:rPr lang="en-US" dirty="0"/>
              <a:t>   </a:t>
            </a:r>
            <a:r>
              <a:rPr lang="en-US" b="1" dirty="0" err="1"/>
              <a:t>chlorous</a:t>
            </a:r>
            <a:r>
              <a:rPr lang="en-US" b="1" dirty="0"/>
              <a:t> acid</a:t>
            </a:r>
            <a:endParaRPr lang="en-US" b="1" baseline="-25000" dirty="0"/>
          </a:p>
          <a:p>
            <a:r>
              <a:rPr lang="en-US" dirty="0"/>
              <a:t>33)  HClO</a:t>
            </a:r>
            <a:r>
              <a:rPr lang="en-US" baseline="-25000" dirty="0"/>
              <a:t>4</a:t>
            </a:r>
            <a:r>
              <a:rPr lang="en-US" dirty="0"/>
              <a:t>  </a:t>
            </a:r>
            <a:r>
              <a:rPr lang="en-US" b="1" dirty="0"/>
              <a:t>perchloric acid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B36D1-2A37-4C3D-8688-57F74B528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9017" y="2298700"/>
            <a:ext cx="4828032" cy="43671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34) AgNO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b="1" dirty="0"/>
              <a:t>silver nitrate</a:t>
            </a:r>
          </a:p>
          <a:p>
            <a:r>
              <a:rPr lang="en-US" dirty="0"/>
              <a:t>35) ZnS  </a:t>
            </a:r>
            <a:r>
              <a:rPr lang="en-US" b="1" dirty="0"/>
              <a:t>zinc sulfide</a:t>
            </a:r>
          </a:p>
          <a:p>
            <a:r>
              <a:rPr lang="en-US" dirty="0"/>
              <a:t>36) HI   </a:t>
            </a:r>
            <a:r>
              <a:rPr lang="en-US" b="1" dirty="0"/>
              <a:t>hydroiodic acid</a:t>
            </a:r>
          </a:p>
          <a:p>
            <a:r>
              <a:rPr lang="en-US" dirty="0"/>
              <a:t>37)  Cr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  </a:t>
            </a:r>
            <a:r>
              <a:rPr lang="en-US" b="1" dirty="0"/>
              <a:t>chromium (III) oxide</a:t>
            </a:r>
            <a:endParaRPr lang="en-US" b="1" baseline="-25000" dirty="0"/>
          </a:p>
          <a:p>
            <a:r>
              <a:rPr lang="en-US" dirty="0"/>
              <a:t>38)  HClO</a:t>
            </a:r>
            <a:r>
              <a:rPr lang="en-US" baseline="-25000" dirty="0"/>
              <a:t>4</a:t>
            </a:r>
            <a:r>
              <a:rPr lang="en-US" dirty="0"/>
              <a:t>  </a:t>
            </a:r>
            <a:r>
              <a:rPr lang="en-US" b="1" dirty="0"/>
              <a:t>perchloric acid</a:t>
            </a:r>
          </a:p>
          <a:p>
            <a:r>
              <a:rPr lang="en-US" dirty="0"/>
              <a:t>39)  Fe</a:t>
            </a:r>
            <a:r>
              <a:rPr lang="en-US" baseline="-25000" dirty="0"/>
              <a:t>3</a:t>
            </a:r>
            <a:r>
              <a:rPr lang="en-US" dirty="0"/>
              <a:t>(PO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  </a:t>
            </a:r>
            <a:r>
              <a:rPr lang="en-US" b="1" dirty="0"/>
              <a:t>iron (II) phosphate</a:t>
            </a:r>
          </a:p>
          <a:p>
            <a:r>
              <a:rPr lang="en-US" dirty="0"/>
              <a:t>40)  N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5</a:t>
            </a:r>
            <a:r>
              <a:rPr lang="en-US" dirty="0"/>
              <a:t>  </a:t>
            </a:r>
            <a:r>
              <a:rPr lang="en-US" b="1" dirty="0"/>
              <a:t>dinitrogen </a:t>
            </a:r>
            <a:r>
              <a:rPr lang="en-US" b="1" dirty="0" err="1"/>
              <a:t>pentaoxide</a:t>
            </a:r>
            <a:endParaRPr lang="en-US" b="1" dirty="0"/>
          </a:p>
          <a:p>
            <a:r>
              <a:rPr lang="en-US" dirty="0"/>
              <a:t>41) </a:t>
            </a:r>
            <a:r>
              <a:rPr lang="en-US" b="1" dirty="0"/>
              <a:t> </a:t>
            </a:r>
            <a:r>
              <a:rPr lang="en-US" dirty="0"/>
              <a:t>HCN</a:t>
            </a:r>
            <a:r>
              <a:rPr lang="en-US" b="1" dirty="0"/>
              <a:t>  hydrocyanic acid</a:t>
            </a:r>
          </a:p>
          <a:p>
            <a:r>
              <a:rPr lang="en-US" dirty="0"/>
              <a:t>42) KI    </a:t>
            </a:r>
            <a:r>
              <a:rPr lang="en-US" b="1" dirty="0"/>
              <a:t>potassium iodide</a:t>
            </a:r>
            <a:endParaRPr lang="en-US" dirty="0"/>
          </a:p>
          <a:p>
            <a:r>
              <a:rPr lang="en-US" dirty="0"/>
              <a:t>43) HBrO</a:t>
            </a:r>
            <a:r>
              <a:rPr lang="en-US" baseline="-25000" dirty="0"/>
              <a:t>2</a:t>
            </a:r>
            <a:r>
              <a:rPr lang="en-US" dirty="0"/>
              <a:t>   </a:t>
            </a:r>
            <a:r>
              <a:rPr lang="en-US" b="1" dirty="0" err="1"/>
              <a:t>bromous</a:t>
            </a:r>
            <a:r>
              <a:rPr lang="en-US" b="1" dirty="0"/>
              <a:t> acid</a:t>
            </a:r>
            <a:endParaRPr lang="en-US" b="1" baseline="-25000" dirty="0"/>
          </a:p>
          <a:p>
            <a:r>
              <a:rPr lang="en-US" dirty="0"/>
              <a:t>44) Ca</a:t>
            </a:r>
            <a:r>
              <a:rPr lang="en-US" baseline="-25000" dirty="0"/>
              <a:t>3</a:t>
            </a:r>
            <a:r>
              <a:rPr lang="en-US" dirty="0"/>
              <a:t>(PO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2</a:t>
            </a:r>
            <a:r>
              <a:rPr lang="en-US" dirty="0"/>
              <a:t>   </a:t>
            </a:r>
            <a:r>
              <a:rPr lang="en-US" b="1" dirty="0"/>
              <a:t>calcium phosphate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4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E3AFB9E9-B89F-4D0E-A2D0-555FD48FE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795446"/>
              </p:ext>
            </p:extLst>
          </p:nvPr>
        </p:nvGraphicFramePr>
        <p:xfrm>
          <a:off x="424070" y="384312"/>
          <a:ext cx="11264348" cy="6202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2174">
                  <a:extLst>
                    <a:ext uri="{9D8B030D-6E8A-4147-A177-3AD203B41FA5}">
                      <a16:colId xmlns:a16="http://schemas.microsoft.com/office/drawing/2014/main" val="2822484185"/>
                    </a:ext>
                  </a:extLst>
                </a:gridCol>
                <a:gridCol w="5632174">
                  <a:extLst>
                    <a:ext uri="{9D8B030D-6E8A-4147-A177-3AD203B41FA5}">
                      <a16:colId xmlns:a16="http://schemas.microsoft.com/office/drawing/2014/main" val="4049430312"/>
                    </a:ext>
                  </a:extLst>
                </a:gridCol>
              </a:tblGrid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Name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ysClr val="windowText" lastClr="000000"/>
                          </a:solidFill>
                          <a:effectLst/>
                        </a:rPr>
                        <a:t>Formula</a:t>
                      </a:r>
                      <a:endParaRPr lang="en-US" sz="18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965792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methane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205245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HBrO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0910934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phosphorus trioxide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435810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VCl</a:t>
                      </a:r>
                      <a:r>
                        <a:rPr lang="en-US" sz="1800" b="1" baseline="-2500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2258420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fluorous acid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159957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1800" b="1" baseline="-2500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S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9774536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nitric acid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455704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Cd(NO</a:t>
                      </a:r>
                      <a:r>
                        <a:rPr lang="en-US" sz="1800" b="1" baseline="-2500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)</a:t>
                      </a:r>
                      <a:r>
                        <a:rPr lang="en-US" sz="1800" b="1" baseline="-2500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1482680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zinc acetate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875304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K</a:t>
                      </a:r>
                      <a:r>
                        <a:rPr lang="en-US" sz="1800" b="1" baseline="-2500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N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946841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hydrocyanic acid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5394163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H</a:t>
                      </a:r>
                      <a:r>
                        <a:rPr lang="en-US" sz="1800" b="1" baseline="-2500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CO</a:t>
                      </a:r>
                      <a:r>
                        <a:rPr lang="en-US" sz="1800" b="1" baseline="-25000">
                          <a:solidFill>
                            <a:sysClr val="windowText" lastClr="000000"/>
                          </a:solidFill>
                          <a:effectLst/>
                        </a:rPr>
                        <a:t>3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0061209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copper (II) phosphate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2663294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N</a:t>
                      </a:r>
                      <a:r>
                        <a:rPr lang="en-US" sz="1800" b="1" baseline="-2500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O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476493"/>
                  </a:ext>
                </a:extLst>
              </a:tr>
              <a:tr h="3876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ysClr val="windowText" lastClr="000000"/>
                          </a:solidFill>
                          <a:effectLst/>
                        </a:rPr>
                        <a:t>magnesium sulfide</a:t>
                      </a:r>
                      <a:endParaRPr lang="en-US" sz="1100" b="1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ysClr val="windowText" lastClr="000000"/>
                          </a:solidFill>
                          <a:effectLst/>
                        </a:rPr>
                        <a:t> </a:t>
                      </a:r>
                      <a:endParaRPr lang="en-US" sz="1100" b="1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586" marR="3558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6708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298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933" y="2437245"/>
            <a:ext cx="10538848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Exit Slip: 	Draw the ionic Lewis structure for the compound that forms between magnesium and bromine.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What’s Due?  (Pending assignments to complete.)</a:t>
            </a:r>
          </a:p>
          <a:p>
            <a:pPr lvl="1"/>
            <a:r>
              <a:rPr lang="en-US" sz="2200" b="1" dirty="0"/>
              <a:t>Cat chemistry due Tuesday</a:t>
            </a:r>
          </a:p>
          <a:p>
            <a:pPr lvl="1"/>
            <a:r>
              <a:rPr lang="en-US" sz="2200" b="1" dirty="0"/>
              <a:t>Study for U5 Test on March 10</a:t>
            </a:r>
          </a:p>
          <a:p>
            <a:r>
              <a:rPr lang="en-US" sz="2400" b="1" dirty="0"/>
              <a:t>What’s Next?  (How to prepare for the next day)</a:t>
            </a:r>
          </a:p>
          <a:p>
            <a:pPr lvl="1"/>
            <a:r>
              <a:rPr lang="en-US" sz="2000" b="1" dirty="0"/>
              <a:t>Read Holt p159-175</a:t>
            </a:r>
            <a:endParaRPr lang="en-US" sz="2000" b="1" u="sng" dirty="0"/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26819</TotalTime>
  <Words>625</Words>
  <Application>Microsoft Office PowerPoint</Application>
  <PresentationFormat>Widescreen</PresentationFormat>
  <Paragraphs>146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 Boardroom</vt:lpstr>
      <vt:lpstr>Chemistry – Feb 28, 2020 </vt:lpstr>
      <vt:lpstr>Homework Review</vt:lpstr>
      <vt:lpstr>Homework Review</vt:lpstr>
      <vt:lpstr>Homework Review</vt:lpstr>
      <vt:lpstr>Homework Review</vt:lpstr>
      <vt:lpstr>Homework Review</vt:lpstr>
      <vt:lpstr>PowerPoint Presentation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274</cp:revision>
  <dcterms:created xsi:type="dcterms:W3CDTF">2015-08-11T02:33:52Z</dcterms:created>
  <dcterms:modified xsi:type="dcterms:W3CDTF">2020-02-28T06:10:22Z</dcterms:modified>
</cp:coreProperties>
</file>